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77" r:id="rId4"/>
    <p:sldId id="279" r:id="rId5"/>
    <p:sldId id="280" r:id="rId6"/>
    <p:sldId id="281" r:id="rId7"/>
    <p:sldId id="276" r:id="rId8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958">
          <p15:clr>
            <a:srgbClr val="A4A3A4"/>
          </p15:clr>
        </p15:guide>
        <p15:guide id="4" orient="horz" pos="4065">
          <p15:clr>
            <a:srgbClr val="A4A3A4"/>
          </p15:clr>
        </p15:guide>
        <p15:guide id="5" orient="horz" pos="4110">
          <p15:clr>
            <a:srgbClr val="A4A3A4"/>
          </p15:clr>
        </p15:guide>
        <p15:guide id="6" orient="horz" pos="142">
          <p15:clr>
            <a:srgbClr val="A4A3A4"/>
          </p15:clr>
        </p15:guide>
        <p15:guide id="7" orient="horz" pos="4178">
          <p15:clr>
            <a:srgbClr val="A4A3A4"/>
          </p15:clr>
        </p15:guide>
        <p15:guide id="8" pos="272">
          <p15:clr>
            <a:srgbClr val="A4A3A4"/>
          </p15:clr>
        </p15:guide>
        <p15:guide id="9" pos="5488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  <p15:guide id="13" pos="3288">
          <p15:clr>
            <a:srgbClr val="A4A3A4"/>
          </p15:clr>
        </p15:guide>
        <p15:guide id="14" pos="3379">
          <p15:clr>
            <a:srgbClr val="A4A3A4"/>
          </p15:clr>
        </p15:guide>
        <p15:guide id="15" pos="3719">
          <p15:clr>
            <a:srgbClr val="A4A3A4"/>
          </p15:clr>
        </p15:guide>
        <p15:guide id="16" pos="3810">
          <p15:clr>
            <a:srgbClr val="A4A3A4"/>
          </p15:clr>
        </p15:guide>
        <p15:guide id="17" pos="4173">
          <p15:clr>
            <a:srgbClr val="A4A3A4"/>
          </p15:clr>
        </p15:guide>
        <p15:guide id="18" pos="4263">
          <p15:clr>
            <a:srgbClr val="A4A3A4"/>
          </p15:clr>
        </p15:guide>
        <p15:guide id="19" pos="4604">
          <p15:clr>
            <a:srgbClr val="A4A3A4"/>
          </p15:clr>
        </p15:guide>
        <p15:guide id="20" pos="4694">
          <p15:clr>
            <a:srgbClr val="A4A3A4"/>
          </p15:clr>
        </p15:guide>
        <p15:guide id="21" pos="5057">
          <p15:clr>
            <a:srgbClr val="A4A3A4"/>
          </p15:clr>
        </p15:guide>
        <p15:guide id="22" pos="5148">
          <p15:clr>
            <a:srgbClr val="A4A3A4"/>
          </p15:clr>
        </p15:guide>
        <p15:guide id="23" pos="2472">
          <p15:clr>
            <a:srgbClr val="A4A3A4"/>
          </p15:clr>
        </p15:guide>
        <p15:guide id="24" pos="2381">
          <p15:clr>
            <a:srgbClr val="A4A3A4"/>
          </p15:clr>
        </p15:guide>
        <p15:guide id="25" pos="2041">
          <p15:clr>
            <a:srgbClr val="A4A3A4"/>
          </p15:clr>
        </p15:guide>
        <p15:guide id="26" pos="1950">
          <p15:clr>
            <a:srgbClr val="A4A3A4"/>
          </p15:clr>
        </p15:guide>
        <p15:guide id="27" pos="1587">
          <p15:clr>
            <a:srgbClr val="A4A3A4"/>
          </p15:clr>
        </p15:guide>
        <p15:guide id="28" pos="1497">
          <p15:clr>
            <a:srgbClr val="A4A3A4"/>
          </p15:clr>
        </p15:guide>
        <p15:guide id="29" pos="1156">
          <p15:clr>
            <a:srgbClr val="A4A3A4"/>
          </p15:clr>
        </p15:guide>
        <p15:guide id="30" pos="1066">
          <p15:clr>
            <a:srgbClr val="A4A3A4"/>
          </p15:clr>
        </p15:guide>
        <p15:guide id="31" pos="703">
          <p15:clr>
            <a:srgbClr val="A4A3A4"/>
          </p15:clr>
        </p15:guide>
        <p15:guide id="32" pos="612">
          <p15:clr>
            <a:srgbClr val="A4A3A4"/>
          </p15:clr>
        </p15:guide>
        <p15:guide id="33" pos="136">
          <p15:clr>
            <a:srgbClr val="A4A3A4"/>
          </p15:clr>
        </p15:guide>
        <p15:guide id="34" pos="56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06E6E"/>
    <a:srgbClr val="BEC3C8"/>
    <a:srgbClr val="EB829B"/>
    <a:srgbClr val="D20537"/>
    <a:srgbClr val="8C9196"/>
    <a:srgbClr val="2D373C"/>
    <a:srgbClr val="1EA5A5"/>
    <a:srgbClr val="A5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29" autoAdjust="0"/>
  </p:normalViewPr>
  <p:slideViewPr>
    <p:cSldViewPr showGuides="1">
      <p:cViewPr varScale="1">
        <p:scale>
          <a:sx n="67" d="100"/>
          <a:sy n="67" d="100"/>
        </p:scale>
        <p:origin x="1164" y="60"/>
      </p:cViewPr>
      <p:guideLst>
        <p:guide orient="horz" pos="3929"/>
        <p:guide orient="horz" pos="255"/>
        <p:guide orient="horz" pos="958"/>
        <p:guide orient="horz" pos="4065"/>
        <p:guide orient="horz" pos="4110"/>
        <p:guide orient="horz" pos="142"/>
        <p:guide orient="horz" pos="4178"/>
        <p:guide pos="272"/>
        <p:guide pos="5488"/>
        <p:guide pos="2880"/>
        <p:guide pos="2835"/>
        <p:guide pos="2925"/>
        <p:guide pos="3288"/>
        <p:guide pos="3379"/>
        <p:guide pos="3719"/>
        <p:guide pos="3810"/>
        <p:guide pos="4173"/>
        <p:guide pos="4263"/>
        <p:guide pos="4604"/>
        <p:guide pos="4694"/>
        <p:guide pos="5057"/>
        <p:guide pos="5148"/>
        <p:guide pos="2472"/>
        <p:guide pos="2381"/>
        <p:guide pos="2041"/>
        <p:guide pos="1950"/>
        <p:guide pos="1587"/>
        <p:guide pos="1497"/>
        <p:guide pos="1156"/>
        <p:guide pos="1066"/>
        <p:guide pos="703"/>
        <p:guide pos="612"/>
        <p:guide pos="136"/>
        <p:guide pos="5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84FEB8E-57CB-43C0-BEF7-4F4116A5252C}" type="datetimeFigureOut">
              <a:rPr lang="de-CH" smtClean="0"/>
              <a:t>14.03.2024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A53D58F-CC03-47C4-AC79-D3C984A615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78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225423"/>
            <a:ext cx="8928100" cy="48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dirty="0" err="1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376363"/>
            <a:ext cx="7772400" cy="1044526"/>
          </a:xfrm>
        </p:spPr>
        <p:txBody>
          <a:bodyPr/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7584" y="2564904"/>
            <a:ext cx="6800850" cy="324036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Autor, DD.MM.YY</a:t>
            </a:r>
            <a:endParaRPr lang="de-CH" dirty="0"/>
          </a:p>
        </p:txBody>
      </p:sp>
      <p:pic>
        <p:nvPicPr>
          <p:cNvPr id="6" name="Grafik 5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378000"/>
            <a:ext cx="18000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7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Titel Vortrag, Autor, DD.MM.YY  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83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225425"/>
            <a:ext cx="8928100" cy="2771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dirty="0" err="1" smtClean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376363"/>
            <a:ext cx="7772400" cy="1044526"/>
          </a:xfrm>
        </p:spPr>
        <p:txBody>
          <a:bodyPr/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7584" y="2564904"/>
            <a:ext cx="6800850" cy="324036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Autor, DD.MM.YY</a:t>
            </a:r>
            <a:endParaRPr lang="de-CH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0"/>
          </p:nvPr>
        </p:nvSpPr>
        <p:spPr>
          <a:xfrm>
            <a:off x="215900" y="2997200"/>
            <a:ext cx="8712200" cy="363537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/>
          </a:p>
        </p:txBody>
      </p:sp>
      <p:pic>
        <p:nvPicPr>
          <p:cNvPr id="7" name="Grafik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8000"/>
            <a:ext cx="18000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0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200"/>
              </a:lnSpc>
              <a:defRPr/>
            </a:lvl1pPr>
            <a:lvl2pPr>
              <a:lnSpc>
                <a:spcPts val="2200"/>
              </a:lnSpc>
              <a:defRPr/>
            </a:lvl2pPr>
            <a:lvl3pPr>
              <a:lnSpc>
                <a:spcPts val="2200"/>
              </a:lnSpc>
              <a:defRPr/>
            </a:lvl3pPr>
            <a:lvl4pPr>
              <a:lnSpc>
                <a:spcPts val="2200"/>
              </a:lnSpc>
              <a:defRPr/>
            </a:lvl4pPr>
            <a:lvl5pPr>
              <a:lnSpc>
                <a:spcPts val="2200"/>
              </a:lnSpc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Titel Vortrag, Autor, DD.MM.YY  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3168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Titel Vortrag, Autor, DD.MM.YY 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1520824"/>
            <a:ext cx="6192838" cy="3960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767513" y="1520825"/>
            <a:ext cx="1944687" cy="47164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153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Titel Vortrag, Autor, DD.MM.YY 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799" y="1520824"/>
            <a:ext cx="4068763" cy="2592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7" y="1520825"/>
            <a:ext cx="4068763" cy="2592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431800" y="4221088"/>
            <a:ext cx="4068763" cy="183618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4643437" y="4221088"/>
            <a:ext cx="4068763" cy="183618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635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Titel Vortrag, Autor, DD.MM.YY 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1520824"/>
            <a:ext cx="2663826" cy="3276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431800" y="4901714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/>
          </p:nvPr>
        </p:nvSpPr>
        <p:spPr>
          <a:xfrm>
            <a:off x="3240088" y="1520825"/>
            <a:ext cx="2663826" cy="3276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7"/>
          </p:nvPr>
        </p:nvSpPr>
        <p:spPr>
          <a:xfrm>
            <a:off x="3240088" y="4901715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8"/>
          </p:nvPr>
        </p:nvSpPr>
        <p:spPr>
          <a:xfrm>
            <a:off x="6048374" y="1524273"/>
            <a:ext cx="2663826" cy="3276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9"/>
          </p:nvPr>
        </p:nvSpPr>
        <p:spPr>
          <a:xfrm>
            <a:off x="6048374" y="4905163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6505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(gro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Titel Vortrag, Autor, DD.MM.YY 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404813"/>
            <a:ext cx="8280400" cy="5112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31801" y="5625244"/>
            <a:ext cx="8280400" cy="61204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12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(Vollfläch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528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Titel Vortrag, Autor, DD.MM.YY  </a:t>
            </a:r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03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404813"/>
            <a:ext cx="8280400" cy="7559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520826"/>
            <a:ext cx="8280200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1800" y="6524626"/>
            <a:ext cx="2159000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Titel Vortrag, Autor, DD.MM.YY 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660232" y="6525344"/>
            <a:ext cx="1908212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de-CH" dirty="0" smtClean="0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68444" y="6525344"/>
            <a:ext cx="143756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B3811826-9277-4232-A2B5-17D05DFC7392}" type="slidenum">
              <a:rPr lang="de-CH" smtClean="0"/>
              <a:pPr/>
              <a:t>‹Nr.›</a:t>
            </a:fld>
            <a:endParaRPr lang="de-CH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432000" y="6453188"/>
            <a:ext cx="8280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0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54" r:id="rId9"/>
    <p:sldLayoutId id="2147483655" r:id="rId10"/>
  </p:sldLayoutIdLst>
  <p:hf hdr="0"/>
  <p:txStyles>
    <p:titleStyle>
      <a:lvl1pPr algn="l" defTabSz="914400" rtl="0" eaLnBrk="1" latinLnBrk="0" hangingPunct="1">
        <a:lnSpc>
          <a:spcPts val="2500"/>
        </a:lnSpc>
        <a:spcBef>
          <a:spcPct val="0"/>
        </a:spcBef>
        <a:buNone/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OA im Bestandsaufbau der UB Basel</a:t>
            </a:r>
            <a:endParaRPr lang="de-CH" b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Dr. David Tréfás, 12.03.74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45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Die UB Basel unterstützt u.a. folgende OA-Produkte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lvl="1"/>
            <a:r>
              <a:rPr lang="de-CH" dirty="0" smtClean="0"/>
              <a:t>Open Library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Humanities</a:t>
            </a:r>
            <a:endParaRPr lang="de-CH" dirty="0" smtClean="0"/>
          </a:p>
          <a:p>
            <a:pPr marL="0" lvl="1" indent="0">
              <a:buNone/>
            </a:pPr>
            <a:endParaRPr lang="de-CH" dirty="0"/>
          </a:p>
          <a:p>
            <a:pPr lvl="1"/>
            <a:r>
              <a:rPr lang="de-CH" dirty="0" smtClean="0"/>
              <a:t>Open Edition Journals</a:t>
            </a:r>
            <a:endParaRPr lang="de-CH" dirty="0"/>
          </a:p>
          <a:p>
            <a:pPr lvl="1"/>
            <a:endParaRPr lang="de-CH" dirty="0"/>
          </a:p>
          <a:p>
            <a:pPr lvl="1"/>
            <a:r>
              <a:rPr lang="de-CH" dirty="0" smtClean="0"/>
              <a:t>Open Book </a:t>
            </a:r>
            <a:r>
              <a:rPr lang="de-CH" dirty="0" smtClean="0"/>
              <a:t>Collective</a:t>
            </a:r>
            <a:endParaRPr lang="de-CH" dirty="0" smtClean="0"/>
          </a:p>
          <a:p>
            <a:pPr lvl="1"/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OA im Bestandsaufbau der UB Basel, Dr. David Tréfás, 14.03.24 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10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Open Library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Humanities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OA-Verlag von </a:t>
            </a:r>
            <a:r>
              <a:rPr lang="de-CH" dirty="0" err="1" smtClean="0"/>
              <a:t>Birkbeck</a:t>
            </a:r>
            <a:r>
              <a:rPr lang="de-CH" dirty="0" smtClean="0"/>
              <a:t>, University </a:t>
            </a:r>
            <a:r>
              <a:rPr lang="de-CH" dirty="0" err="1" smtClean="0"/>
              <a:t>of</a:t>
            </a:r>
            <a:r>
              <a:rPr lang="de-CH" dirty="0" smtClean="0"/>
              <a:t> London, mit 30 OA </a:t>
            </a:r>
            <a:r>
              <a:rPr lang="de-CH" dirty="0" err="1" smtClean="0"/>
              <a:t>journals</a:t>
            </a:r>
            <a:r>
              <a:rPr lang="de-CH" dirty="0" smtClean="0"/>
              <a:t> aus Geistes- und Sozialwissenschaften. Unterstützung durch 340 Bibliotheken weltweit.</a:t>
            </a:r>
            <a:endParaRPr lang="de-CH" dirty="0">
              <a:solidFill>
                <a:schemeClr val="accent5"/>
              </a:solidFill>
            </a:endParaRPr>
          </a:p>
          <a:p>
            <a:endParaRPr lang="de-CH" dirty="0"/>
          </a:p>
          <a:p>
            <a:pPr lvl="1"/>
            <a:r>
              <a:rPr lang="de-CH" dirty="0" smtClean="0"/>
              <a:t>Klassisches Unterstützungsmodell</a:t>
            </a:r>
            <a:endParaRPr lang="de-CH" dirty="0"/>
          </a:p>
          <a:p>
            <a:pPr lvl="1"/>
            <a:endParaRPr lang="de-CH" dirty="0"/>
          </a:p>
          <a:p>
            <a:pPr lvl="1"/>
            <a:r>
              <a:rPr lang="de-CH" dirty="0" smtClean="0"/>
              <a:t>Unterstützung, weil wir den</a:t>
            </a:r>
          </a:p>
          <a:p>
            <a:pPr marL="0" lvl="1" indent="0">
              <a:buNone/>
            </a:pPr>
            <a:r>
              <a:rPr lang="de-CH" dirty="0" smtClean="0"/>
              <a:t>Umstieg von Verlagen auf OA</a:t>
            </a:r>
          </a:p>
          <a:p>
            <a:pPr marL="0" lvl="1" indent="0">
              <a:buNone/>
            </a:pPr>
            <a:r>
              <a:rPr lang="de-CH" dirty="0" smtClean="0"/>
              <a:t>grundsätzlich unterstützen </a:t>
            </a:r>
          </a:p>
          <a:p>
            <a:pPr marL="0" lvl="1" indent="0">
              <a:buNone/>
            </a:pPr>
            <a:r>
              <a:rPr lang="de-CH" dirty="0" smtClean="0"/>
              <a:t>Möchten.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OA im Bestandsaufbau der UB Basel, Dr. David Tréfás, 14.03.24 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3272" y="3138951"/>
            <a:ext cx="4948928" cy="30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8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Open Edition Journals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Open Edition Journals ist eine Initiative aus Frankreich. Sie umfasst insgesamt 633 Journals (vor allem) aus Frankreich.</a:t>
            </a:r>
            <a:endParaRPr lang="de-CH" dirty="0">
              <a:solidFill>
                <a:schemeClr val="accent5"/>
              </a:solidFill>
            </a:endParaRPr>
          </a:p>
          <a:p>
            <a:endParaRPr lang="de-CH" dirty="0"/>
          </a:p>
          <a:p>
            <a:pPr lvl="1"/>
            <a:r>
              <a:rPr lang="de-CH" dirty="0" err="1" smtClean="0"/>
              <a:t>Freemium</a:t>
            </a:r>
            <a:r>
              <a:rPr lang="de-CH" dirty="0" smtClean="0"/>
              <a:t> Modell: Mit der Mitgliedschaft</a:t>
            </a:r>
          </a:p>
          <a:p>
            <a:pPr marL="0" lvl="1" indent="0">
              <a:buNone/>
            </a:pPr>
            <a:r>
              <a:rPr lang="de-CH" dirty="0" smtClean="0"/>
              <a:t>werden zusätzliche Funktionen frei </a:t>
            </a:r>
            <a:endParaRPr lang="de-CH" dirty="0"/>
          </a:p>
          <a:p>
            <a:pPr lvl="1"/>
            <a:endParaRPr lang="de-CH" dirty="0"/>
          </a:p>
          <a:p>
            <a:pPr lvl="1"/>
            <a:r>
              <a:rPr lang="de-CH" dirty="0" smtClean="0"/>
              <a:t>Unterstützung, weil es ein Produkt</a:t>
            </a:r>
          </a:p>
          <a:p>
            <a:pPr marL="0" lvl="1" indent="0">
              <a:buNone/>
            </a:pPr>
            <a:r>
              <a:rPr lang="de-CH" dirty="0" smtClean="0"/>
              <a:t>aus Frankreich ist, und wir dadurch Zugang</a:t>
            </a:r>
          </a:p>
          <a:p>
            <a:pPr marL="0" lvl="1" indent="0">
              <a:buNone/>
            </a:pPr>
            <a:r>
              <a:rPr lang="de-CH" dirty="0" smtClean="0"/>
              <a:t>zu einem weiteren Publikationsmarkt</a:t>
            </a:r>
          </a:p>
          <a:p>
            <a:pPr marL="0" lvl="1" indent="0">
              <a:buNone/>
            </a:pPr>
            <a:r>
              <a:rPr lang="de-CH" dirty="0" smtClean="0"/>
              <a:t>gewinnen.</a:t>
            </a:r>
            <a:endParaRPr lang="de-CH" dirty="0"/>
          </a:p>
          <a:p>
            <a:pPr lvl="1"/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OA im Bestandsaufbau der UB Basel, Dr. David Tréfás, 14.03.24 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4</a:t>
            </a:fld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3140968"/>
            <a:ext cx="4288657" cy="102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Open Book Collective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Open Book Collective ist ein non-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profit</a:t>
            </a:r>
            <a:r>
              <a:rPr lang="de-CH" dirty="0" smtClean="0"/>
              <a:t> Kollektiv von OA Buchverlagen, Bibliothekaren und Infrastrukturanbietern.</a:t>
            </a:r>
            <a:endParaRPr lang="de-CH" dirty="0">
              <a:solidFill>
                <a:schemeClr val="accent5"/>
              </a:solidFill>
            </a:endParaRPr>
          </a:p>
          <a:p>
            <a:endParaRPr lang="de-CH" dirty="0" smtClean="0"/>
          </a:p>
          <a:p>
            <a:endParaRPr lang="de-CH" dirty="0"/>
          </a:p>
          <a:p>
            <a:pPr lvl="1"/>
            <a:r>
              <a:rPr lang="de-CH" dirty="0" smtClean="0"/>
              <a:t>Plattform bietet Zugang zu </a:t>
            </a:r>
          </a:p>
          <a:p>
            <a:pPr marL="0" lvl="1" indent="0">
              <a:buNone/>
            </a:pPr>
            <a:r>
              <a:rPr lang="de-CH" dirty="0" smtClean="0"/>
              <a:t>Initiativen; Sammlungen; </a:t>
            </a:r>
          </a:p>
          <a:p>
            <a:pPr marL="0" lvl="1" indent="0">
              <a:buNone/>
            </a:pPr>
            <a:r>
              <a:rPr lang="de-CH" dirty="0" smtClean="0"/>
              <a:t>Subskriptionen</a:t>
            </a:r>
            <a:endParaRPr lang="de-CH" dirty="0"/>
          </a:p>
          <a:p>
            <a:pPr lvl="1"/>
            <a:endParaRPr lang="de-CH" dirty="0"/>
          </a:p>
          <a:p>
            <a:pPr lvl="1"/>
            <a:r>
              <a:rPr lang="de-CH" dirty="0" smtClean="0"/>
              <a:t>Unterstützung, weil </a:t>
            </a:r>
          </a:p>
          <a:p>
            <a:pPr marL="0" lvl="1" indent="0">
              <a:buNone/>
            </a:pPr>
            <a:r>
              <a:rPr lang="de-CH" dirty="0" smtClean="0"/>
              <a:t>die Plattform verschiedene </a:t>
            </a:r>
          </a:p>
          <a:p>
            <a:pPr marL="0" lvl="1" indent="0">
              <a:buNone/>
            </a:pPr>
            <a:r>
              <a:rPr lang="de-CH" dirty="0" smtClean="0"/>
              <a:t>Akteure vereint.</a:t>
            </a:r>
            <a:endParaRPr lang="de-CH" dirty="0" smtClean="0"/>
          </a:p>
          <a:p>
            <a:pPr lvl="1"/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OA im Bestandsaufbau der UB Basel, Dr. David Tréfás, 14.03.24 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5</a:t>
            </a:fld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33" y="2636912"/>
            <a:ext cx="5076367" cy="374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01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Ziele für die kommenden Jahre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lvl="1"/>
            <a:r>
              <a:rPr lang="de-CH" dirty="0" smtClean="0"/>
              <a:t>Überarbeitung unserer Mitgliedschaften und Unterstützungen</a:t>
            </a:r>
          </a:p>
          <a:p>
            <a:pPr marL="0" lvl="1" indent="0">
              <a:buNone/>
            </a:pPr>
            <a:endParaRPr lang="de-CH" dirty="0" smtClean="0"/>
          </a:p>
          <a:p>
            <a:pPr lvl="1"/>
            <a:r>
              <a:rPr lang="de-CH" dirty="0" smtClean="0"/>
              <a:t>Integration von Open Access Produkten in den Bestandsaufbau</a:t>
            </a:r>
          </a:p>
          <a:p>
            <a:pPr lvl="1"/>
            <a:endParaRPr lang="de-CH" dirty="0"/>
          </a:p>
          <a:p>
            <a:pPr lvl="1"/>
            <a:r>
              <a:rPr lang="de-CH" dirty="0" smtClean="0"/>
              <a:t>Unterstützung von Open Access Produkten auf dem goldenen Weg</a:t>
            </a:r>
          </a:p>
          <a:p>
            <a:pPr lvl="1"/>
            <a:endParaRPr lang="de-CH" dirty="0"/>
          </a:p>
          <a:p>
            <a:pPr lvl="1"/>
            <a:r>
              <a:rPr lang="de-CH" dirty="0" smtClean="0"/>
              <a:t>Zusammenarbeit insbesondere mit kleinen und mittleren Verlagen, um auch in der Open Access Welt die Vielfalt des Angebots zu gewährleisten.</a:t>
            </a:r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lvl="1"/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OA im Bestandsaufbau der UB Basel, Dr. David Tréfás, 14.03.24  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 smtClean="0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7112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Vielen Dank</a:t>
            </a:r>
            <a:br>
              <a:rPr lang="de-CH" dirty="0"/>
            </a:br>
            <a:r>
              <a:rPr lang="de-CH" b="0" dirty="0"/>
              <a:t>für Ihre Aufmerksamkeit.</a:t>
            </a:r>
          </a:p>
        </p:txBody>
      </p:sp>
    </p:spTree>
    <p:extLst>
      <p:ext uri="{BB962C8B-B14F-4D97-AF65-F5344CB8AC3E}">
        <p14:creationId xmlns:p14="http://schemas.microsoft.com/office/powerpoint/2010/main" val="6927688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Uni Basel">
      <a:dk1>
        <a:srgbClr val="000000"/>
      </a:dk1>
      <a:lt1>
        <a:srgbClr val="FFFFFF"/>
      </a:lt1>
      <a:dk2>
        <a:srgbClr val="006E6E"/>
      </a:dk2>
      <a:lt2>
        <a:srgbClr val="BEC3C8"/>
      </a:lt2>
      <a:accent1>
        <a:srgbClr val="A5D7D2"/>
      </a:accent1>
      <a:accent2>
        <a:srgbClr val="1EA5A5"/>
      </a:accent2>
      <a:accent3>
        <a:srgbClr val="2D373C"/>
      </a:accent3>
      <a:accent4>
        <a:srgbClr val="8C9196"/>
      </a:accent4>
      <a:accent5>
        <a:srgbClr val="D20537"/>
      </a:accent5>
      <a:accent6>
        <a:srgbClr val="EB829B"/>
      </a:accent6>
      <a:hlink>
        <a:srgbClr val="000000"/>
      </a:hlink>
      <a:folHlink>
        <a:srgbClr val="000000"/>
      </a:folHlink>
    </a:clrScheme>
    <a:fontScheme name="Uni Base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ts val="2200"/>
          </a:lnSpc>
          <a:defRPr dirty="0"/>
        </a:defPPr>
      </a:lstStyle>
    </a:txDef>
  </a:objectDefaults>
  <a:extraClrSchemeLst>
    <a:extraClrScheme>
      <a:clrScheme name="Uni Basel">
        <a:dk1>
          <a:srgbClr val="000000"/>
        </a:dk1>
        <a:lt1>
          <a:srgbClr val="FFFFFF"/>
        </a:lt1>
        <a:dk2>
          <a:srgbClr val="006E6E"/>
        </a:dk2>
        <a:lt2>
          <a:srgbClr val="BEC3C8"/>
        </a:lt2>
        <a:accent1>
          <a:srgbClr val="A5D7D2"/>
        </a:accent1>
        <a:accent2>
          <a:srgbClr val="1EA5A5"/>
        </a:accent2>
        <a:accent3>
          <a:srgbClr val="2D373C"/>
        </a:accent3>
        <a:accent4>
          <a:srgbClr val="8C9196"/>
        </a:accent4>
        <a:accent5>
          <a:srgbClr val="D20537"/>
        </a:accent5>
        <a:accent6>
          <a:srgbClr val="EB829B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B_pp_4x3_V02_de" id="{48647B27-F189-4124-BBFE-F52A9F572669}" vid="{171D51ED-EE2D-4E46-9C76-373A1B5A20DF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UB_pp_4x3_full_V02_de</Template>
  <TotalTime>0</TotalTime>
  <Words>300</Words>
  <Application>Microsoft Office PowerPoint</Application>
  <PresentationFormat>Bildschirmpräsentation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Larissa</vt:lpstr>
      <vt:lpstr>OA im Bestandsaufbau der UB Basel</vt:lpstr>
      <vt:lpstr>Die UB Basel unterstützt u.a. folgende OA-Produkte</vt:lpstr>
      <vt:lpstr>Open Library of Humanities</vt:lpstr>
      <vt:lpstr>Open Edition Journals</vt:lpstr>
      <vt:lpstr>Open Book Collective</vt:lpstr>
      <vt:lpstr>Ziele für die kommenden Jahre</vt:lpstr>
      <vt:lpstr>Vielen Dank für Ihre Aufmerksamkeit.</vt:lpstr>
    </vt:vector>
  </TitlesOfParts>
  <Company>Universität Basel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 im Bestandsaufbau der UB Basel</dc:title>
  <dc:creator>David Tréfás</dc:creator>
  <cp:lastModifiedBy>David Tréfás</cp:lastModifiedBy>
  <cp:revision>10</cp:revision>
  <dcterms:created xsi:type="dcterms:W3CDTF">2024-03-12T09:49:42Z</dcterms:created>
  <dcterms:modified xsi:type="dcterms:W3CDTF">2024-03-14T07:34:51Z</dcterms:modified>
</cp:coreProperties>
</file>