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77" r:id="rId7"/>
    <p:sldId id="267" r:id="rId8"/>
    <p:sldId id="268" r:id="rId9"/>
    <p:sldId id="285" r:id="rId10"/>
    <p:sldId id="280" r:id="rId11"/>
    <p:sldId id="282" r:id="rId12"/>
    <p:sldId id="283" r:id="rId13"/>
    <p:sldId id="260" r:id="rId14"/>
  </p:sldIdLst>
  <p:sldSz cx="9144000" cy="5143500" type="screen16x9"/>
  <p:notesSz cx="9929813" cy="6797675"/>
  <p:defaultTextStyle>
    <a:defPPr>
      <a:defRPr lang="de-DE"/>
    </a:defPPr>
    <a:lvl1pPr marL="0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164">
          <p15:clr>
            <a:srgbClr val="A4A3A4"/>
          </p15:clr>
        </p15:guide>
        <p15:guide id="2" pos="-4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degard Schäffler" initials="HS" lastIdx="13" clrIdx="0">
    <p:extLst>
      <p:ext uri="{19B8F6BF-5375-455C-9EA6-DF929625EA0E}">
        <p15:presenceInfo xmlns:p15="http://schemas.microsoft.com/office/powerpoint/2012/main" userId="Hildegard Schäffler" providerId="None"/>
      </p:ext>
    </p:extLst>
  </p:cmAuthor>
  <p:cmAuthor id="2" name="Kristine Hillenkötter" initials="KH" lastIdx="9" clrIdx="1">
    <p:extLst>
      <p:ext uri="{19B8F6BF-5375-455C-9EA6-DF929625EA0E}">
        <p15:presenceInfo xmlns:p15="http://schemas.microsoft.com/office/powerpoint/2012/main" userId="S-1-5-21-1782891210-719388194-2840618408-14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D0D8E8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18" autoAdjust="0"/>
    <p:restoredTop sz="94479" autoAdjust="0"/>
  </p:normalViewPr>
  <p:slideViewPr>
    <p:cSldViewPr>
      <p:cViewPr varScale="1">
        <p:scale>
          <a:sx n="139" d="100"/>
          <a:sy n="139" d="100"/>
        </p:scale>
        <p:origin x="402" y="108"/>
      </p:cViewPr>
      <p:guideLst>
        <p:guide orient="horz" pos="-1164"/>
        <p:guide pos="-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4308" y="0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/>
          <a:lstStyle>
            <a:lvl1pPr algn="r">
              <a:defRPr sz="900"/>
            </a:lvl1pPr>
          </a:lstStyle>
          <a:p>
            <a:fld id="{442DDC49-609A-3B44-A1C6-133788245302}" type="datetime1">
              <a:rPr lang="de-DE" smtClean="0"/>
              <a:pPr/>
              <a:t>16.05.2024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906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 anchor="b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4308" y="6456906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 anchor="b"/>
          <a:lstStyle>
            <a:lvl1pPr algn="r">
              <a:defRPr sz="9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308" y="0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/>
          <a:lstStyle>
            <a:lvl1pPr algn="r">
              <a:defRPr sz="900"/>
            </a:lvl1pPr>
          </a:lstStyle>
          <a:p>
            <a:fld id="{66C661A5-9AB9-1949-9B9A-C46C190AE8BF}" type="datetime1">
              <a:rPr lang="de-DE" smtClean="0"/>
              <a:pPr/>
              <a:t>16.05.2024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2313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7208" tIns="33604" rIns="67208" bIns="3360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740" y="3228453"/>
            <a:ext cx="7944335" cy="3059175"/>
          </a:xfrm>
          <a:prstGeom prst="rect">
            <a:avLst/>
          </a:prstGeom>
        </p:spPr>
        <p:txBody>
          <a:bodyPr vert="horz" lIns="67208" tIns="33604" rIns="67208" bIns="33604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906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 anchor="b"/>
          <a:lstStyle>
            <a:lvl1pPr algn="l">
              <a:defRPr sz="9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308" y="6456906"/>
            <a:ext cx="4303081" cy="339663"/>
          </a:xfrm>
          <a:prstGeom prst="rect">
            <a:avLst/>
          </a:prstGeom>
        </p:spPr>
        <p:txBody>
          <a:bodyPr vert="horz" lIns="67208" tIns="33604" rIns="67208" bIns="33604" rtlCol="0" anchor="b"/>
          <a:lstStyle>
            <a:lvl1pPr algn="r">
              <a:defRPr sz="9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4950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5564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8143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2043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15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0990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754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329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60797" y="3053953"/>
            <a:ext cx="640080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defTabSz="512188">
              <a:buFont typeface="Times New Roman" charset="0"/>
              <a:buNone/>
              <a:defRPr sz="1500">
                <a:solidFill>
                  <a:srgbClr val="7F7F7F"/>
                </a:solidFill>
                <a:latin typeface="+mj-lt"/>
              </a:defRPr>
            </a:lvl1pPr>
          </a:lstStyle>
          <a:p>
            <a:pPr defTabSz="815975">
              <a:buFont typeface="Times New Roman" charset="0"/>
              <a:buNone/>
            </a:pPr>
            <a:endParaRPr lang="en-US" sz="1500" dirty="0">
              <a:solidFill>
                <a:schemeClr val="bg1">
                  <a:lumMod val="50000"/>
                </a:schemeClr>
              </a:solidFill>
              <a:latin typeface="+mj-lt"/>
              <a:ea typeface="Geneva" charset="0"/>
              <a:cs typeface="Geneva" charset="0"/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Niedersächsische Staats- und Universitätsbibliothek Göttingen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16.05.2024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549121" y="2451199"/>
            <a:ext cx="7623279" cy="584775"/>
          </a:xfrm>
          <a:prstGeom prst="rect">
            <a:avLst/>
          </a:prstGeom>
        </p:spPr>
        <p:txBody>
          <a:bodyPr vert="horz"/>
          <a:lstStyle>
            <a:lvl1pPr>
              <a:defRPr sz="3800">
                <a:solidFill>
                  <a:schemeClr val="tx2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660797" y="2210098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0" i="0" cap="small">
                <a:solidFill>
                  <a:schemeClr val="bg1">
                    <a:lumMod val="50000"/>
                  </a:schemeClr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797" y="1635646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0" i="0">
                <a:solidFill>
                  <a:srgbClr val="7F7F7F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Niedersächsische Staats- und Universitätsbibliothek Göttingen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16.05.2024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6031" y="1635646"/>
            <a:ext cx="5811749" cy="230832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377"/>
              </a:spcAft>
              <a:buClr>
                <a:schemeClr val="bg2"/>
              </a:buClr>
              <a:buSzPct val="104000"/>
              <a:buFont typeface="Calibri" panose="020F0502020204030204" pitchFamily="34" charset="0"/>
              <a:buChar char="•"/>
              <a:defRPr sz="1500" b="0" i="0" baseline="0">
                <a:solidFill>
                  <a:srgbClr val="595959"/>
                </a:solidFill>
                <a:latin typeface="+mj-lt"/>
                <a:cs typeface=""/>
              </a:defRPr>
            </a:lvl1pPr>
          </a:lstStyle>
          <a:p>
            <a:endParaRPr lang="de-DE" dirty="0" smtClean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Niedersächsische Staats- und Universitätsbibliothek Göttingen</a:t>
            </a:r>
            <a:endParaRPr lang="de-DE" dirty="0"/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16.05.2024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0" y="700088"/>
            <a:ext cx="9144000" cy="410391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Niedersächsische Staats- und Universitätsbibliothek Göttingen</a:t>
            </a:r>
            <a:endParaRPr lang="de-DE"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16.05.2024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eiß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5143500"/>
          </a:xfrm>
          <a:prstGeom prst="rect">
            <a:avLst/>
          </a:prstGeom>
        </p:spPr>
      </p:pic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dirty="0" smtClean="0"/>
              <a:t>Niedersächsische Staats- und Universitätsbibliothek Göttingen</a:t>
            </a:r>
            <a:endParaRPr lang="de-DE" dirty="0"/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16.05.2024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521" y="51470"/>
            <a:ext cx="3168352" cy="6229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  <p:sldLayoutId id="2147483665" r:id="rId5"/>
  </p:sldLayoutIdLst>
  <p:timing>
    <p:tnLst>
      <p:par>
        <p:cTn id="1" dur="indefinite" restart="never" nodeType="tmRoot"/>
      </p:par>
    </p:tnLst>
  </p:timing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5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123" userDrawn="1">
          <p15:clr>
            <a:srgbClr val="F26B43"/>
          </p15:clr>
        </p15:guide>
        <p15:guide id="4" orient="horz" pos="214" userDrawn="1">
          <p15:clr>
            <a:srgbClr val="F26B43"/>
          </p15:clr>
        </p15:guide>
        <p15:guide id="5" orient="horz" pos="305" userDrawn="1">
          <p15:clr>
            <a:srgbClr val="F26B43"/>
          </p15:clr>
        </p15:guide>
        <p15:guide id="6" pos="5602" userDrawn="1">
          <p15:clr>
            <a:srgbClr val="F26B43"/>
          </p15:clr>
        </p15:guide>
        <p15:guide id="7" pos="56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48440/allianzoa.04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3249/ugoe-publ-1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-access.network/informieren/finanzieru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13plus.de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5"/>
          <p:cNvSpPr>
            <a:spLocks noGrp="1"/>
          </p:cNvSpPr>
          <p:nvPr>
            <p:ph type="subTitle" idx="4"/>
          </p:nvPr>
        </p:nvSpPr>
        <p:spPr>
          <a:xfrm>
            <a:off x="683568" y="3147814"/>
            <a:ext cx="6840761" cy="815608"/>
          </a:xfrm>
        </p:spPr>
        <p:txBody>
          <a:bodyPr/>
          <a:lstStyle/>
          <a:p>
            <a:r>
              <a:rPr lang="de-DE" sz="1400" b="1" dirty="0" smtClean="0"/>
              <a:t>Kristine Hillenkötter, SUB Göttingen</a:t>
            </a:r>
          </a:p>
          <a:p>
            <a:r>
              <a:rPr lang="de-DE" sz="1200" dirty="0" err="1" smtClean="0"/>
              <a:t>Enable</a:t>
            </a:r>
            <a:r>
              <a:rPr lang="de-DE" sz="1200" dirty="0" smtClean="0"/>
              <a:t>! – Werkstattgespräch</a:t>
            </a:r>
          </a:p>
          <a:p>
            <a:r>
              <a:rPr lang="de-DE" sz="1200" dirty="0" smtClean="0"/>
              <a:t>Virtuell, 16.5.2024</a:t>
            </a:r>
            <a:endParaRPr lang="de-DE" sz="1200" dirty="0"/>
          </a:p>
          <a:p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39552" y="2067694"/>
            <a:ext cx="7623279" cy="576064"/>
          </a:xfrm>
        </p:spPr>
        <p:txBody>
          <a:bodyPr/>
          <a:lstStyle/>
          <a:p>
            <a:r>
              <a:rPr lang="de-DE" sz="2000" b="1" dirty="0"/>
              <a:t>Open-Access-Transformation komplementär zu DEAL: </a:t>
            </a:r>
            <a:br>
              <a:rPr lang="de-DE" sz="2000" b="1" dirty="0"/>
            </a:br>
            <a:r>
              <a:rPr lang="de-DE" sz="2000" b="1" dirty="0"/>
              <a:t>Der Arbeitskreis Forum 13+</a:t>
            </a:r>
            <a:endParaRPr lang="de-DE" sz="2000" b="1" i="1" dirty="0"/>
          </a:p>
        </p:txBody>
      </p:sp>
    </p:spTree>
    <p:extLst>
      <p:ext uri="{BB962C8B-B14F-4D97-AF65-F5344CB8AC3E}">
        <p14:creationId xmlns:p14="http://schemas.microsoft.com/office/powerpoint/2010/main" val="15239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cs typeface="Arial" panose="020B0604020202020204" pitchFamily="34" charset="0"/>
              </a:rPr>
              <a:t>Wer wir sind</a:t>
            </a:r>
            <a:endParaRPr lang="de-DE" sz="2000" b="1" dirty="0"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5120" y="1310873"/>
            <a:ext cx="8290282" cy="3312368"/>
          </a:xfrm>
        </p:spPr>
        <p:txBody>
          <a:bodyPr/>
          <a:lstStyle/>
          <a:p>
            <a:r>
              <a:rPr lang="de-DE" dirty="0" smtClean="0"/>
              <a:t>Akteure der überregionalen Lizenzierung, von OA-Infrastrukturprojekten, der Hochschulbibliotheken und der DFG  (18 Mitglieder): Gebündelte Kompetenzen auf nationaler Ebene („Think Tank“)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algn="ctr"/>
            <a:endParaRPr lang="de-DE" sz="1400" dirty="0" smtClean="0"/>
          </a:p>
          <a:p>
            <a:pPr algn="ctr"/>
            <a:r>
              <a:rPr lang="de-DE" sz="1400" dirty="0" smtClean="0"/>
              <a:t>Kooperative Leitung: Kristine Hillenkötter (SUB Göttingen) </a:t>
            </a:r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u.</a:t>
            </a:r>
            <a:r>
              <a:rPr lang="de-DE" sz="1400" dirty="0" smtClean="0"/>
              <a:t> Dr. Hildegard Schäffler (</a:t>
            </a:r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Bayerische Staatsbibliothek</a:t>
            </a:r>
            <a:r>
              <a:rPr lang="de-DE" sz="1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-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840717"/>
            <a:ext cx="4816257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8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cs typeface="Arial" panose="020B0604020202020204" pitchFamily="34" charset="0"/>
              </a:rPr>
              <a:t>Unsere Ziele</a:t>
            </a:r>
            <a:endParaRPr lang="de-DE" sz="1800" b="1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60796" y="1275606"/>
            <a:ext cx="5999436" cy="3492993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400" b="1" dirty="0" smtClean="0"/>
              <a:t>Modellierung und Implementierung von OA-Transformationsverträgen (Zeitschriften und Bücher)</a:t>
            </a:r>
          </a:p>
          <a:p>
            <a:pPr marL="859719" lvl="2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Entwicklung von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Vertrags- und 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Finanzierungsmodellen, Standards und Leitlinien </a:t>
            </a:r>
          </a:p>
          <a:p>
            <a:pPr marL="859719" lvl="2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Im Fokus: Kleine und mittelgroße Verlage sowie Fachgesellschaften</a:t>
            </a:r>
          </a:p>
          <a:p>
            <a:pPr marL="859719" lvl="2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Namensgebung: Initiale Identifikation von &gt; 13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Verlagen mit 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dem größtem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Publikationsaufkommen in D nach den drei DEAL-Verlagen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de-DE" sz="1200" b="1" i="1" dirty="0" smtClean="0">
                <a:cs typeface="Arial" panose="020B0604020202020204" pitchFamily="34" charset="0"/>
              </a:rPr>
              <a:t>Arbeitskreis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i="1" dirty="0" smtClean="0">
                <a:cs typeface="Arial" panose="020B0604020202020204" pitchFamily="34" charset="0"/>
              </a:rPr>
              <a:t>Forum 13+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400" dirty="0" smtClean="0"/>
              <a:t>Abgestimmtes Vorgehen unter den zentralen Akteuren der überregionalen Lizenzierung und OA-Transformation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400" dirty="0" smtClean="0"/>
              <a:t>Monitoring von Vertragsverhandlungen</a:t>
            </a:r>
            <a:endParaRPr lang="de-DE" sz="14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400" dirty="0" smtClean="0"/>
              <a:t>Vernetzung, Kommunikation, Mandatierung: Einbindung der Bibliotheken / Fachöffentlichkeit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400" dirty="0" smtClean="0"/>
              <a:t>Strategischer Beitrag zur Open-Access-Transformation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400" dirty="0" smtClean="0"/>
              <a:t>Anlaufstelle für Verlage und Fachgesellschaften mit OA-Transformationsvorhaben</a:t>
            </a:r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–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43" y="802760"/>
            <a:ext cx="1647825" cy="396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7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cs typeface="Arial" panose="020B0604020202020204" pitchFamily="34" charset="0"/>
              </a:rPr>
              <a:t>Wie wir arbeiten</a:t>
            </a:r>
            <a:endParaRPr lang="de-DE" sz="2000" b="1" dirty="0"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9685" y="1275606"/>
            <a:ext cx="8159676" cy="3384376"/>
          </a:xfrm>
        </p:spPr>
        <p:txBody>
          <a:bodyPr/>
          <a:lstStyle/>
          <a:p>
            <a:pPr lvl="0"/>
            <a:r>
              <a:rPr lang="de-DE" b="1" dirty="0" smtClean="0"/>
              <a:t>Mandatierung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Unabhängiger </a:t>
            </a:r>
            <a:r>
              <a:rPr lang="de-DE" dirty="0"/>
              <a:t>Arbeitskreis in </a:t>
            </a:r>
            <a:r>
              <a:rPr lang="de-DE" dirty="0" smtClean="0"/>
              <a:t>Selbstorganisation (seit 2020)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Ausgangspunkt: Allianz </a:t>
            </a:r>
            <a:r>
              <a:rPr lang="de-DE" dirty="0"/>
              <a:t>der deutschen Wissenschaftsorganisationen / Schwerpunktinitiative „Digitale Information</a:t>
            </a:r>
            <a:r>
              <a:rPr lang="de-DE" dirty="0" smtClean="0"/>
              <a:t>“ (</a:t>
            </a:r>
            <a:r>
              <a:rPr lang="de-DE" dirty="0"/>
              <a:t>https://www.allianzinitiative.de/) </a:t>
            </a:r>
            <a:endParaRPr lang="de-D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Keine Mandatierung, aber Selbstverpflichtung auf die übergeordneten Strategien der Allianz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Alle Akteure </a:t>
            </a:r>
            <a:r>
              <a:rPr lang="de-DE" dirty="0" smtClean="0"/>
              <a:t>handeln </a:t>
            </a:r>
            <a:r>
              <a:rPr lang="de-DE" dirty="0"/>
              <a:t>im Namen und im Rahmen der Strategien ihrer Einrichtungen und </a:t>
            </a:r>
            <a:r>
              <a:rPr lang="de-DE" dirty="0" smtClean="0"/>
              <a:t>Initiativen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Verhandlungsmandate von Konsortien und Hochschulbibliotheken werden </a:t>
            </a:r>
            <a:r>
              <a:rPr lang="de-DE" dirty="0" smtClean="0"/>
              <a:t>aufgegriffen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Forum 13+ verhandelt nicht selbst – keine F13+-Abschlüsse!</a:t>
            </a:r>
            <a:endParaRPr lang="de-DE" dirty="0"/>
          </a:p>
          <a:p>
            <a:pPr lvl="0"/>
            <a:endParaRPr lang="de-DE" b="1" dirty="0" smtClean="0"/>
          </a:p>
          <a:p>
            <a:pPr lvl="0"/>
            <a:r>
              <a:rPr lang="de-DE" b="1" dirty="0" smtClean="0"/>
              <a:t>Abgrenzung zu DEAL</a:t>
            </a:r>
            <a:endParaRPr lang="de-DE" b="1" dirty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Kein </a:t>
            </a:r>
            <a:r>
              <a:rPr lang="de-DE" dirty="0" smtClean="0"/>
              <a:t>(nationales) </a:t>
            </a:r>
            <a:r>
              <a:rPr lang="de-DE" dirty="0"/>
              <a:t>Verhandlungsmandat, keine etablierte </a:t>
            </a:r>
            <a:r>
              <a:rPr lang="de-DE" dirty="0" err="1"/>
              <a:t>Governance</a:t>
            </a:r>
            <a:endParaRPr lang="de-DE" dirty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Flexibilität durch Unabhängigkeit und Vielfalt der Akteure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Komplementäre Zielgruppe: Kleine und </a:t>
            </a:r>
            <a:r>
              <a:rPr lang="de-DE" dirty="0" smtClean="0"/>
              <a:t>mittelgroße </a:t>
            </a:r>
            <a:r>
              <a:rPr lang="de-DE" dirty="0"/>
              <a:t>Verlage, Fachgesellschaften</a:t>
            </a:r>
          </a:p>
          <a:p>
            <a:pPr lvl="0"/>
            <a:endParaRPr lang="de-D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–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35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cs typeface="Arial" panose="020B0604020202020204" pitchFamily="34" charset="0"/>
              </a:rPr>
              <a:t>OA-Transformation </a:t>
            </a:r>
            <a:r>
              <a:rPr lang="de-DE" sz="2000" b="1" dirty="0">
                <a:cs typeface="Arial" panose="020B0604020202020204" pitchFamily="34" charset="0"/>
              </a:rPr>
              <a:t>von </a:t>
            </a:r>
            <a:r>
              <a:rPr lang="de-DE" sz="2000" b="1" dirty="0" smtClean="0">
                <a:cs typeface="Arial" panose="020B0604020202020204" pitchFamily="34" charset="0"/>
              </a:rPr>
              <a:t>Verlagsprodukten: Herausforderungen </a:t>
            </a:r>
            <a:endParaRPr lang="de-DE" sz="2000" b="1" dirty="0"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9685" y="1347614"/>
            <a:ext cx="8159676" cy="3312368"/>
          </a:xfrm>
        </p:spPr>
        <p:txBody>
          <a:bodyPr/>
          <a:lstStyle/>
          <a:p>
            <a:pPr lvl="0"/>
            <a:r>
              <a:rPr lang="de-DE" b="1" dirty="0" smtClean="0"/>
              <a:t>Erwartungen </a:t>
            </a:r>
            <a:r>
              <a:rPr lang="de-DE" b="1" dirty="0"/>
              <a:t>an Verlage </a:t>
            </a:r>
            <a:endParaRPr lang="de-DE" b="1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Klare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Zielvorstellung „Subskription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→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Open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Access“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Erhebung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, Analyse, Bereitstellung von verlagsinternen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Publikationsdaten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Flexibilität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bei der Entwicklung von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Geschäftsmodellen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Entwicklung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von Workflowkomponenten für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OA-Publikationen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Technische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Anforderungen (Hosting, Bereitstellung von Meta- und Inhaltsdaten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/>
            <a:endParaRPr lang="de-DE" sz="1200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de-DE" b="1" dirty="0" smtClean="0"/>
              <a:t>Besondere Herausforderungen für </a:t>
            </a:r>
            <a:r>
              <a:rPr lang="de-DE" b="1" dirty="0"/>
              <a:t>kleine und mittelgroße </a:t>
            </a:r>
            <a:r>
              <a:rPr lang="de-DE" b="1" dirty="0" smtClean="0"/>
              <a:t>Verlage</a:t>
            </a:r>
            <a:endParaRPr lang="de-DE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Zeitschriften: Relation potentielle Vertragsteilnehmer*innen – Autor*innen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Zeitschriften: Hoher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Transformationsgrad bei deutschsprachigen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Titelportfolien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Wirtschaftliche Risiken, begrenzter finanzieller Spielraum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Interne Publikationsworkflows und Datenerhebung </a:t>
            </a:r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nicht normiert (historisch gewachsen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de-DE" sz="1200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endParaRPr lang="de-DE" sz="1200" dirty="0" smtClean="0"/>
          </a:p>
          <a:p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r>
              <a:rPr lang="de-DE" b="1" dirty="0" smtClean="0"/>
              <a:t>Entwicklung </a:t>
            </a:r>
            <a:r>
              <a:rPr lang="de-DE" b="1" dirty="0"/>
              <a:t>von Vertrags- und Finanzierungsmodellen</a:t>
            </a:r>
            <a:endParaRPr lang="de-DE" b="1" dirty="0" smtClean="0"/>
          </a:p>
          <a:p>
            <a:pPr lvl="0"/>
            <a:r>
              <a:rPr lang="de-DE" sz="1200" dirty="0"/>
              <a:t> Zeitschriften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Read&amp;Publish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 (z.B. ACS,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Berghahn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CUP,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Hogrefe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Karger,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Sage,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Taylor&amp;Francis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Thieme)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Subscribe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-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-Open (z.B.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EMS)</a:t>
            </a:r>
          </a:p>
          <a:p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Monographien</a:t>
            </a:r>
            <a:endParaRPr lang="de-DE" sz="1200" dirty="0">
              <a:solidFill>
                <a:prstClr val="white">
                  <a:lumMod val="50000"/>
                </a:prstClr>
              </a:solidFill>
            </a:endParaRP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EBS-OA (z.B. Nomos)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Crowdfunding (z.B.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Budrich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Beltz,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Berghahn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MohrSiebeck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transcript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Olms,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Waxmann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</a:p>
          <a:p>
            <a:pPr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–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64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cs typeface="Arial" panose="020B0604020202020204" pitchFamily="34" charset="0"/>
              </a:rPr>
              <a:t>Unser Angebot für kleinere und mittelgroße Verlage</a:t>
            </a:r>
            <a:endParaRPr lang="de-DE" sz="2000" b="1" dirty="0"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9685" y="1347614"/>
            <a:ext cx="8159676" cy="3312368"/>
          </a:xfrm>
        </p:spPr>
        <p:txBody>
          <a:bodyPr/>
          <a:lstStyle/>
          <a:p>
            <a:r>
              <a:rPr lang="de-DE" b="1" dirty="0" smtClean="0"/>
              <a:t>Beratung zur OA-Transformation von Verlagsprodukten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Allgemeine Rahmenbedingungen – was bedeutet OA-Transformation?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 smtClean="0"/>
              <a:t>Diskussion von Standards und Leitlinien für Verlagsangebote</a:t>
            </a:r>
          </a:p>
          <a:p>
            <a:pPr lvl="0"/>
            <a:endParaRPr lang="de-DE" sz="1200" b="1" dirty="0" smtClean="0"/>
          </a:p>
          <a:p>
            <a:pPr lvl="0"/>
            <a:r>
              <a:rPr lang="de-DE" sz="1200" b="1" dirty="0" smtClean="0"/>
              <a:t>Vgl</a:t>
            </a:r>
            <a:r>
              <a:rPr lang="de-DE" sz="1200" b="1" dirty="0"/>
              <a:t>.</a:t>
            </a:r>
            <a:r>
              <a:rPr lang="de-DE" sz="1200" dirty="0"/>
              <a:t>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/>
              <a:t>Empfehlungen für transformative Zeitschriftenverträge mit Publikationsdienstleistern. Handreichung der Schwerpunktinitiative „Digitale Information“ der Allianz der deutschen Wissenschaftsorganisationen (…). 2022. </a:t>
            </a:r>
            <a:r>
              <a:rPr lang="de-DE" sz="1200" dirty="0">
                <a:hlinkClick r:id="rId3"/>
              </a:rPr>
              <a:t>https://doi.org/10.48440/allianzoa.045</a:t>
            </a:r>
            <a:r>
              <a:rPr lang="de-DE" sz="1200" dirty="0"/>
              <a:t>.</a:t>
            </a:r>
          </a:p>
          <a:p>
            <a:pPr lvl="0"/>
            <a:endParaRPr lang="de-DE" sz="1200" dirty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200" dirty="0"/>
              <a:t>Forum 13+ - Spektrum zur Bewertung von Open Access-Transformationsverträgen und Verlagsangeboten: Stand Oktober 2021, </a:t>
            </a:r>
            <a:r>
              <a:rPr lang="de-DE" sz="1200" dirty="0">
                <a:hlinkClick r:id="rId4"/>
              </a:rPr>
              <a:t>https://doi.org/10.3249/ugoe-publ-12</a:t>
            </a:r>
            <a:r>
              <a:rPr lang="de-DE" sz="1200" dirty="0"/>
              <a:t>  </a:t>
            </a:r>
          </a:p>
          <a:p>
            <a:pPr lvl="0"/>
            <a:endParaRPr lang="de-DE" sz="1200" dirty="0" smtClean="0"/>
          </a:p>
          <a:p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r>
              <a:rPr lang="de-DE" b="1" dirty="0" smtClean="0"/>
              <a:t>Entwicklung </a:t>
            </a:r>
            <a:r>
              <a:rPr lang="de-DE" b="1" dirty="0"/>
              <a:t>von Vertrags- und Finanzierungsmodellen</a:t>
            </a:r>
            <a:endParaRPr lang="de-DE" b="1" dirty="0" smtClean="0"/>
          </a:p>
          <a:p>
            <a:pPr lvl="0"/>
            <a:r>
              <a:rPr lang="de-DE" sz="1200" dirty="0"/>
              <a:t> Zeitschriften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Read&amp;Publish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 (z.B. ACS,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Berghahn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CUP,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Hogrefe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Karger,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Sage,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Taylor&amp;Francis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Thieme)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Subscribe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-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to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-Open (z.B.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EMS)</a:t>
            </a:r>
          </a:p>
          <a:p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Monographien</a:t>
            </a:r>
            <a:endParaRPr lang="de-DE" sz="1200" dirty="0">
              <a:solidFill>
                <a:prstClr val="white">
                  <a:lumMod val="50000"/>
                </a:prstClr>
              </a:solidFill>
            </a:endParaRP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EBS-OA (z.B. Nomos)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Crowdfunding (z.B.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Budrich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Beltz,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Berghahn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MohrSiebeck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transcript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Olms,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Waxmann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</a:p>
          <a:p>
            <a:pPr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–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3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solidFill>
                  <a:srgbClr val="005F9B"/>
                </a:solidFill>
                <a:cs typeface="Arial" panose="020B0604020202020204" pitchFamily="34" charset="0"/>
              </a:rPr>
              <a:t>Unser </a:t>
            </a:r>
            <a:r>
              <a:rPr lang="de-DE" sz="2000" b="1" dirty="0">
                <a:solidFill>
                  <a:srgbClr val="005F9B"/>
                </a:solidFill>
                <a:cs typeface="Arial" panose="020B0604020202020204" pitchFamily="34" charset="0"/>
              </a:rPr>
              <a:t>Angebot für kleinere und mittelgroße Verlage</a:t>
            </a:r>
            <a:endParaRPr lang="de-DE" sz="2000" b="1" dirty="0"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9685" y="1347614"/>
            <a:ext cx="8159676" cy="3312368"/>
          </a:xfrm>
        </p:spPr>
        <p:txBody>
          <a:bodyPr/>
          <a:lstStyle/>
          <a:p>
            <a:pPr lvl="0"/>
            <a:r>
              <a:rPr lang="de-DE" b="1" dirty="0" smtClean="0"/>
              <a:t>Information über Vertrags- und Finanzierungsmodelle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Alternative Modelle neben DEAL – es gibt sie schon!</a:t>
            </a:r>
          </a:p>
          <a:p>
            <a:pPr lvl="2"/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→ 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vgl. </a:t>
            </a:r>
            <a:r>
              <a:rPr lang="de-DE" sz="1200" dirty="0" smtClean="0">
                <a:latin typeface="+mj-lt"/>
                <a:hlinkClick r:id="rId3"/>
              </a:rPr>
              <a:t>https://open-access.network/informieren/finanzierung</a:t>
            </a:r>
            <a:endParaRPr lang="de-DE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Zentrale Aspekte: Transformationsgrad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der Abschlüsse und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Planungssicherheit</a:t>
            </a:r>
          </a:p>
          <a:p>
            <a:pPr marL="859719" lvl="2" indent="-285750">
              <a:buFont typeface="Symbol" panose="05050102010706020507" pitchFamily="18" charset="2"/>
              <a:buChar char="-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Unmittelbare OA-Verfügbarkeit von Zeitschriftenportfolien</a:t>
            </a:r>
          </a:p>
          <a:p>
            <a:pPr marL="859719" lvl="2" indent="-285750">
              <a:buFont typeface="Symbol" panose="05050102010706020507" pitchFamily="18" charset="2"/>
              <a:buChar char="-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OA-Direktpublikation von Büchern und Artikeln</a:t>
            </a:r>
          </a:p>
          <a:p>
            <a:pPr marL="859719" lvl="2" indent="-285750">
              <a:buFont typeface="Symbol" panose="05050102010706020507" pitchFamily="18" charset="2"/>
              <a:buChar char="-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Wirtschaftliches Risiko überschaubar</a:t>
            </a:r>
          </a:p>
          <a:p>
            <a:pPr marL="859719" lvl="2" indent="-285750">
              <a:buFont typeface="Symbol" panose="05050102010706020507" pitchFamily="18" charset="2"/>
              <a:buChar char="-"/>
            </a:pPr>
            <a:endParaRPr lang="de-DE" sz="12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0"/>
            <a:r>
              <a:rPr lang="de-DE" sz="1200" b="1" dirty="0" smtClean="0"/>
              <a:t>Erfahrungen und Erfolgsmodelle für transformative Verträge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200" dirty="0" smtClean="0"/>
              <a:t> 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Zeitschriften</a:t>
            </a:r>
            <a:endParaRPr lang="de-DE" sz="1200" dirty="0">
              <a:solidFill>
                <a:schemeClr val="bg1">
                  <a:lumMod val="50000"/>
                </a:schemeClr>
              </a:solidFill>
            </a:endParaRP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Read&amp;Publish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 (z.B. ACS,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Berghahn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CUP,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Hogrefe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Karger,</a:t>
            </a:r>
            <a:r>
              <a:rPr lang="de-DE" sz="1200" dirty="0">
                <a:solidFill>
                  <a:srgbClr val="FF0000"/>
                </a:solidFill>
              </a:rPr>
              <a:t> 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Sage,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Taylor&amp;Francis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Thieme)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err="1" smtClean="0">
                <a:solidFill>
                  <a:srgbClr val="C00000"/>
                </a:solidFill>
              </a:rPr>
              <a:t>Subscribe</a:t>
            </a:r>
            <a:r>
              <a:rPr lang="de-DE" sz="1200" dirty="0" smtClean="0">
                <a:solidFill>
                  <a:srgbClr val="C00000"/>
                </a:solidFill>
              </a:rPr>
              <a:t>-</a:t>
            </a:r>
            <a:r>
              <a:rPr lang="de-DE" sz="1200" dirty="0" err="1" smtClean="0">
                <a:solidFill>
                  <a:srgbClr val="C00000"/>
                </a:solidFill>
              </a:rPr>
              <a:t>to</a:t>
            </a:r>
            <a:r>
              <a:rPr lang="de-DE" sz="1200" dirty="0" smtClean="0">
                <a:solidFill>
                  <a:srgbClr val="C00000"/>
                </a:solidFill>
              </a:rPr>
              <a:t>-Open (S2O) 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(z.B.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EMS)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 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Bücher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 smtClean="0">
                <a:solidFill>
                  <a:srgbClr val="C00000"/>
                </a:solidFill>
              </a:rPr>
              <a:t>Crowdfunding 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z.B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.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Budrich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Beltz,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Berghahn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DeGruyter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MohrSiebeck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transcript</a:t>
            </a: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, Olms, </a:t>
            </a:r>
            <a:r>
              <a:rPr lang="de-DE" sz="1200" dirty="0" err="1">
                <a:solidFill>
                  <a:prstClr val="white">
                    <a:lumMod val="50000"/>
                  </a:prstClr>
                </a:solidFill>
              </a:rPr>
              <a:t>Waxmann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</a:p>
          <a:p>
            <a:pPr marL="572734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sz="1200" dirty="0">
                <a:solidFill>
                  <a:prstClr val="white">
                    <a:lumMod val="50000"/>
                  </a:prstClr>
                </a:solidFill>
              </a:rPr>
              <a:t>EBS-OA (z.B. Nomos</a:t>
            </a:r>
            <a:r>
              <a:rPr lang="de-DE" sz="12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  <a:endParaRPr lang="de-DE" sz="1200" dirty="0">
              <a:solidFill>
                <a:prstClr val="white">
                  <a:lumMod val="50000"/>
                </a:prstClr>
              </a:solidFill>
            </a:endParaRPr>
          </a:p>
          <a:p>
            <a:pPr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–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1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797" y="915566"/>
            <a:ext cx="7623279" cy="504081"/>
          </a:xfrm>
        </p:spPr>
        <p:txBody>
          <a:bodyPr/>
          <a:lstStyle/>
          <a:p>
            <a:r>
              <a:rPr lang="de-DE" sz="2000" b="1" dirty="0" smtClean="0">
                <a:solidFill>
                  <a:srgbClr val="005F9B"/>
                </a:solidFill>
                <a:cs typeface="Arial" panose="020B0604020202020204" pitchFamily="34" charset="0"/>
              </a:rPr>
              <a:t>Unser </a:t>
            </a:r>
            <a:r>
              <a:rPr lang="de-DE" sz="2000" b="1" dirty="0">
                <a:solidFill>
                  <a:srgbClr val="005F9B"/>
                </a:solidFill>
                <a:cs typeface="Arial" panose="020B0604020202020204" pitchFamily="34" charset="0"/>
              </a:rPr>
              <a:t>Angebot für kleinere und mittelgroße Verlage</a:t>
            </a:r>
            <a:endParaRPr lang="de-DE" sz="2000" b="1" dirty="0"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9685" y="1347614"/>
            <a:ext cx="8159676" cy="3312368"/>
          </a:xfrm>
        </p:spPr>
        <p:txBody>
          <a:bodyPr/>
          <a:lstStyle/>
          <a:p>
            <a:r>
              <a:rPr lang="de-DE" b="1" dirty="0" smtClean="0"/>
              <a:t>Vermittlung von Akteuren der überregionalen Lizenzierung und OA-Transformation</a:t>
            </a:r>
            <a:r>
              <a:rPr lang="de-DE" dirty="0" smtClean="0"/>
              <a:t> </a:t>
            </a:r>
            <a:endParaRPr lang="de-DE" dirty="0"/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>
                <a:solidFill>
                  <a:prstClr val="white">
                    <a:lumMod val="50000"/>
                  </a:prstClr>
                </a:solidFill>
              </a:rPr>
              <a:t>Verhandlung </a:t>
            </a:r>
            <a:r>
              <a:rPr lang="de-DE" dirty="0">
                <a:solidFill>
                  <a:prstClr val="white">
                    <a:lumMod val="50000"/>
                  </a:prstClr>
                </a:solidFill>
              </a:rPr>
              <a:t>und Implementierung nationaler Rahmenverträge (Mehrjahresverträge)</a:t>
            </a:r>
          </a:p>
          <a:p>
            <a:pPr marL="572734" lvl="1" indent="-285750">
              <a:buFont typeface="Symbol" panose="05050102010706020507" pitchFamily="18" charset="2"/>
              <a:buChar char="-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Unterstützung bei Produktauswahl, Marktsondierung, Potenzialanalyse</a:t>
            </a:r>
          </a:p>
          <a:p>
            <a:pPr marL="572734" lvl="1" indent="-285750">
              <a:buFont typeface="Symbol" panose="05050102010706020507" pitchFamily="18" charset="2"/>
              <a:buChar char="-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Analyse institutioneller Publikationsdaten</a:t>
            </a:r>
          </a:p>
          <a:p>
            <a:pPr marL="572734" lvl="1" indent="-285750">
              <a:buFont typeface="Symbol" panose="05050102010706020507" pitchFamily="18" charset="2"/>
              <a:buChar char="-"/>
            </a:pP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</a:rPr>
              <a:t>Auswahl und Entwicklung geeigneter Vertrags- und Finanzierungsmodelle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Organisation von Konsortien und Crowdfunding-Lösungen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Kommunikation und Vernetzung (Austauschforen</a:t>
            </a:r>
            <a:r>
              <a:rPr lang="de-DE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de-DE" smtClean="0">
                <a:solidFill>
                  <a:schemeClr val="bg1">
                    <a:lumMod val="50000"/>
                  </a:schemeClr>
                </a:solidFill>
              </a:rPr>
              <a:t>z.B. „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Enable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“ – Community)</a:t>
            </a:r>
          </a:p>
          <a:p>
            <a:endParaRPr lang="de-DE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Begleitung von OA-Transformationsprojekten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Monitoring von Vertragsverhandlungen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Fachliche Unterstützung bei der Implementierung von Vertragsprojekten</a:t>
            </a:r>
          </a:p>
          <a:p>
            <a:endParaRPr lang="de-DE" dirty="0" smtClean="0"/>
          </a:p>
          <a:p>
            <a:pPr algn="ctr"/>
            <a:r>
              <a:rPr lang="de-DE" b="1" dirty="0" smtClean="0">
                <a:solidFill>
                  <a:srgbClr val="C00000"/>
                </a:solidFill>
              </a:rPr>
              <a:t>Bitte kommen Sie bei Interesse gerne auf uns zu!</a:t>
            </a:r>
          </a:p>
          <a:p>
            <a:pPr algn="ctr"/>
            <a:r>
              <a:rPr lang="de-DE" b="1" dirty="0" smtClean="0">
                <a:solidFill>
                  <a:schemeClr val="tx2"/>
                </a:solidFill>
              </a:rPr>
              <a:t>info@forum13plus.de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b="1" dirty="0" err="1" smtClean="0"/>
              <a:t>Enable</a:t>
            </a:r>
            <a:r>
              <a:rPr lang="de-DE" b="1" dirty="0" smtClean="0"/>
              <a:t>! – Werkstattgespräch, 16.5.2024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19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lvl="0"/>
            <a:r>
              <a:rPr lang="de-DE" b="1" dirty="0" err="1" smtClean="0">
                <a:solidFill>
                  <a:srgbClr val="005F9B">
                    <a:lumMod val="75000"/>
                  </a:srgbClr>
                </a:solidFill>
              </a:rPr>
              <a:t>Enable</a:t>
            </a:r>
            <a:r>
              <a:rPr lang="de-DE" b="1" dirty="0" smtClean="0">
                <a:solidFill>
                  <a:srgbClr val="005F9B">
                    <a:lumMod val="75000"/>
                  </a:srgbClr>
                </a:solidFill>
              </a:rPr>
              <a:t>! – Werkstattgespräch, 16.5.2024</a:t>
            </a:r>
            <a:endParaRPr lang="de-DE" b="1" dirty="0">
              <a:solidFill>
                <a:srgbClr val="005F9B">
                  <a:lumMod val="75000"/>
                </a:srgbClr>
              </a:solidFill>
            </a:endParaRPr>
          </a:p>
          <a:p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267744" y="1995686"/>
            <a:ext cx="4572000" cy="16558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</a:rPr>
              <a:t>Vielen Dank für Ihre Aufmerksamkeit!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+mj-lt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j-lt"/>
              </a:rPr>
              <a:t>Kristine Hillenkötter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j-lt"/>
              </a:rPr>
              <a:t>SUB </a:t>
            </a:r>
            <a:r>
              <a:rPr kumimoji="0" lang="de-DE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j-lt"/>
              </a:rPr>
              <a:t>Göttingen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0" i="0" u="none" strike="noStrike" kern="0" cap="none" spc="0" normalizeH="0" baseline="0" noProof="0" dirty="0" smtClean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+mj-lt"/>
            </a:endParaRPr>
          </a:p>
          <a:p>
            <a:pPr lvl="0" algn="ctr" defTabSz="9144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de-DE" sz="1200" b="1" kern="0" dirty="0">
                <a:solidFill>
                  <a:srgbClr val="C00000"/>
                </a:solidFill>
                <a:hlinkClick r:id="rId3"/>
              </a:rPr>
              <a:t>https://forum13plus.de/index.html</a:t>
            </a:r>
            <a:r>
              <a:rPr lang="de-DE" sz="1200" b="1" kern="0" dirty="0">
                <a:solidFill>
                  <a:srgbClr val="C00000"/>
                </a:solidFill>
              </a:rPr>
              <a:t> 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5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84BFEA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07c58dc-9e3d-4ec4-a088-755eefd889d0">C7MPXD5WQYXQ-556239753-30</_dlc_DocId>
    <_dlc_DocIdUrl xmlns="c07c58dc-9e3d-4ec4-a088-755eefd889d0">
      <Url>https://intern.uni-goettingen.de/oeffentlichkeitsarbeit/_layouts/15/DocIdRedir.aspx?ID=C7MPXD5WQYXQ-556239753-30</Url>
      <Description>C7MPXD5WQYXQ-556239753-30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6340A3FB2AF2488EC5B3E362ACFF69" ma:contentTypeVersion="0" ma:contentTypeDescription="Ein neues Dokument erstellen." ma:contentTypeScope="" ma:versionID="83b12559a617b684aaba5ef19774bfe0">
  <xsd:schema xmlns:xsd="http://www.w3.org/2001/XMLSchema" xmlns:xs="http://www.w3.org/2001/XMLSchema" xmlns:p="http://schemas.microsoft.com/office/2006/metadata/properties" xmlns:ns2="c07c58dc-9e3d-4ec4-a088-755eefd889d0" targetNamespace="http://schemas.microsoft.com/office/2006/metadata/properties" ma:root="true" ma:fieldsID="3b2197eb3f6fa6b6f2ace017b1c427b3" ns2:_="">
    <xsd:import namespace="c07c58dc-9e3d-4ec4-a088-755eefd889d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c58dc-9e3d-4ec4-a088-755eefd889d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CDA9575-0FA0-465E-8944-36AE566F76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517D50-2C3A-403F-A97A-F8009B92AD9E}">
  <ds:schemaRefs>
    <ds:schemaRef ds:uri="c07c58dc-9e3d-4ec4-a088-755eefd889d0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ADFE28B-2BBE-4BDD-B3EB-D64CC8BB4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7c58dc-9e3d-4ec4-a088-755eefd88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4E96A37-AA57-4252-BE9F-2748194F590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817</Words>
  <Application>Microsoft Office PowerPoint</Application>
  <PresentationFormat>Bildschirmpräsentation (16:9)</PresentationFormat>
  <Paragraphs>190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DINPro</vt:lpstr>
      <vt:lpstr>Geneva</vt:lpstr>
      <vt:lpstr>Symbol</vt:lpstr>
      <vt:lpstr>Times New Roman</vt:lpstr>
      <vt:lpstr>Office Theme</vt:lpstr>
      <vt:lpstr>Open-Access-Transformation komplementär zu DEAL:  Der Arbeitskreis Forum 13+</vt:lpstr>
      <vt:lpstr>Wer wir sind</vt:lpstr>
      <vt:lpstr>Unsere Ziele</vt:lpstr>
      <vt:lpstr>Wie wir arbeiten</vt:lpstr>
      <vt:lpstr>OA-Transformation von Verlagsprodukten: Herausforderungen </vt:lpstr>
      <vt:lpstr>Unser Angebot für kleinere und mittelgroße Verlage</vt:lpstr>
      <vt:lpstr>Unser Angebot für kleinere und mittelgroße Verlage</vt:lpstr>
      <vt:lpstr>Unser Angebot für kleinere und mittelgroße Verlage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(ZVW);Voss, Christine</dc:creator>
  <cp:lastModifiedBy>Kristine Hillenkötter</cp:lastModifiedBy>
  <cp:revision>527</cp:revision>
  <cp:lastPrinted>2024-05-16T12:32:28Z</cp:lastPrinted>
  <dcterms:created xsi:type="dcterms:W3CDTF">2017-08-09T09:33:14Z</dcterms:created>
  <dcterms:modified xsi:type="dcterms:W3CDTF">2024-05-16T13:10:46Z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  <property fmtid="{D5CDD505-2E9C-101B-9397-08002B2CF9AE}" pid="5" name="ContentTypeId">
    <vt:lpwstr>0x0101007F6340A3FB2AF2488EC5B3E362ACFF69</vt:lpwstr>
  </property>
  <property fmtid="{D5CDD505-2E9C-101B-9397-08002B2CF9AE}" pid="6" name="_dlc_DocIdItemGuid">
    <vt:lpwstr>d8bf3beb-4aab-4532-a7a6-7b3e32d4b3af</vt:lpwstr>
  </property>
</Properties>
</file>